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310" r:id="rId6"/>
    <p:sldId id="294" r:id="rId7"/>
    <p:sldId id="285" r:id="rId8"/>
    <p:sldId id="260" r:id="rId9"/>
    <p:sldId id="261" r:id="rId10"/>
    <p:sldId id="295" r:id="rId11"/>
    <p:sldId id="327" r:id="rId12"/>
    <p:sldId id="328" r:id="rId13"/>
    <p:sldId id="296" r:id="rId14"/>
    <p:sldId id="267" r:id="rId15"/>
    <p:sldId id="330" r:id="rId16"/>
    <p:sldId id="329" r:id="rId17"/>
    <p:sldId id="297" r:id="rId18"/>
    <p:sldId id="264" r:id="rId19"/>
    <p:sldId id="288" r:id="rId20"/>
    <p:sldId id="265" r:id="rId21"/>
    <p:sldId id="289" r:id="rId22"/>
    <p:sldId id="290" r:id="rId23"/>
    <p:sldId id="291" r:id="rId24"/>
    <p:sldId id="266" r:id="rId25"/>
    <p:sldId id="262" r:id="rId26"/>
    <p:sldId id="263" r:id="rId27"/>
    <p:sldId id="273" r:id="rId28"/>
    <p:sldId id="292" r:id="rId29"/>
    <p:sldId id="278" r:id="rId30"/>
    <p:sldId id="271" r:id="rId31"/>
    <p:sldId id="272" r:id="rId32"/>
    <p:sldId id="313" r:id="rId33"/>
    <p:sldId id="320" r:id="rId34"/>
    <p:sldId id="279" r:id="rId35"/>
    <p:sldId id="315" r:id="rId36"/>
    <p:sldId id="314" r:id="rId37"/>
    <p:sldId id="299" r:id="rId38"/>
    <p:sldId id="281" r:id="rId39"/>
    <p:sldId id="300" r:id="rId40"/>
    <p:sldId id="323" r:id="rId41"/>
    <p:sldId id="324" r:id="rId42"/>
    <p:sldId id="316" r:id="rId43"/>
    <p:sldId id="317" r:id="rId44"/>
    <p:sldId id="332" r:id="rId45"/>
    <p:sldId id="331" r:id="rId46"/>
    <p:sldId id="333" r:id="rId47"/>
    <p:sldId id="334" r:id="rId48"/>
    <p:sldId id="280" r:id="rId49"/>
    <p:sldId id="309" r:id="rId50"/>
    <p:sldId id="304" r:id="rId51"/>
    <p:sldId id="307" r:id="rId52"/>
    <p:sldId id="276" r:id="rId53"/>
    <p:sldId id="308" r:id="rId54"/>
    <p:sldId id="305" r:id="rId55"/>
    <p:sldId id="306" r:id="rId56"/>
    <p:sldId id="277" r:id="rId57"/>
    <p:sldId id="284" r:id="rId58"/>
    <p:sldId id="326" r:id="rId59"/>
    <p:sldId id="274" r:id="rId60"/>
    <p:sldId id="268" r:id="rId61"/>
    <p:sldId id="269" r:id="rId62"/>
    <p:sldId id="318" r:id="rId63"/>
    <p:sldId id="322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26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3AC09-C226-44D3-A20B-0CAFCB33F0EE}" type="datetimeFigureOut">
              <a:rPr lang="en-US" smtClean="0"/>
              <a:t>7/12/2012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0992D-653F-44DF-876F-B5EB4A9C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6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show changing smoothness??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992D-653F-44DF-876F-B5EB4A9C9EE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3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shmixer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7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www.youtube.com/watch?v=8_vloWVgf0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9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hingiverse.com/thing:2384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ladieslearningcode.com/wp-content/uploads/2012/06/3Dprintingban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185"/>
          <a:stretch/>
        </p:blipFill>
        <p:spPr bwMode="auto">
          <a:xfrm>
            <a:off x="0" y="2788920"/>
            <a:ext cx="914400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</a:rPr>
              <a:t>m</a:t>
            </a:r>
            <a:r>
              <a:rPr lang="en-US" sz="5400" b="1" dirty="0" err="1" smtClean="0"/>
              <a:t>esh</a:t>
            </a:r>
            <a:r>
              <a:rPr lang="en-US" sz="5400" b="1" dirty="0" err="1" smtClean="0">
                <a:solidFill>
                  <a:srgbClr val="C00000"/>
                </a:solidFill>
              </a:rPr>
              <a:t>m</a:t>
            </a:r>
            <a:r>
              <a:rPr lang="en-US" sz="5400" b="1" dirty="0" err="1" smtClean="0"/>
              <a:t>ixer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Made by Autodesk</a:t>
            </a:r>
          </a:p>
          <a:p>
            <a:endParaRPr lang="en-US" dirty="0" smtClean="0">
              <a:hlinkClick r:id="rId2"/>
            </a:endParaRPr>
          </a:p>
          <a:p>
            <a:r>
              <a:rPr lang="en-US" b="1" dirty="0" smtClean="0">
                <a:hlinkClick r:id="rId2"/>
              </a:rPr>
              <a:t>www.meshmixer.com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Free</a:t>
            </a:r>
            <a:r>
              <a:rPr lang="en-US" dirty="0" smtClean="0"/>
              <a:t> for Windows and Mac OS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3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496" y="1169421"/>
            <a:ext cx="5896194" cy="43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2" name="Group 3071"/>
          <p:cNvGrpSpPr/>
          <p:nvPr/>
        </p:nvGrpSpPr>
        <p:grpSpPr>
          <a:xfrm>
            <a:off x="180016" y="1371600"/>
            <a:ext cx="2839229" cy="461665"/>
            <a:chOff x="180016" y="1470041"/>
            <a:chExt cx="2839229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180016" y="1470041"/>
              <a:ext cx="1515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Action Bar</a:t>
              </a:r>
              <a:endParaRPr lang="en-US" sz="2400" b="1" dirty="0"/>
            </a:p>
          </p:txBody>
        </p:sp>
        <p:cxnSp>
          <p:nvCxnSpPr>
            <p:cNvPr id="8" name="Straight Arrow Connector 7"/>
            <p:cNvCxnSpPr>
              <a:stCxn id="5" idx="3"/>
            </p:cNvCxnSpPr>
            <p:nvPr/>
          </p:nvCxnSpPr>
          <p:spPr>
            <a:xfrm>
              <a:off x="1695174" y="1700874"/>
              <a:ext cx="1324071" cy="53839"/>
            </a:xfrm>
            <a:prstGeom prst="straightConnector1">
              <a:avLst/>
            </a:prstGeom>
            <a:ln w="130175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3" name="Group 3072"/>
          <p:cNvGrpSpPr/>
          <p:nvPr/>
        </p:nvGrpSpPr>
        <p:grpSpPr>
          <a:xfrm>
            <a:off x="381000" y="2947605"/>
            <a:ext cx="2672751" cy="461665"/>
            <a:chOff x="180016" y="2814936"/>
            <a:chExt cx="2672751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180016" y="2814936"/>
              <a:ext cx="1569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Library Bar</a:t>
              </a:r>
              <a:endParaRPr lang="en-US" sz="2400" b="1" dirty="0"/>
            </a:p>
          </p:txBody>
        </p:sp>
        <p:cxnSp>
          <p:nvCxnSpPr>
            <p:cNvPr id="18" name="Straight Arrow Connector 17"/>
            <p:cNvCxnSpPr>
              <a:stCxn id="6" idx="3"/>
            </p:cNvCxnSpPr>
            <p:nvPr/>
          </p:nvCxnSpPr>
          <p:spPr>
            <a:xfrm>
              <a:off x="1749100" y="3045769"/>
              <a:ext cx="1103667" cy="125479"/>
            </a:xfrm>
            <a:prstGeom prst="straightConnector1">
              <a:avLst/>
            </a:prstGeom>
            <a:ln w="130175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5" name="Group 3074"/>
          <p:cNvGrpSpPr/>
          <p:nvPr/>
        </p:nvGrpSpPr>
        <p:grpSpPr>
          <a:xfrm>
            <a:off x="6850886" y="2835064"/>
            <a:ext cx="1509772" cy="3650397"/>
            <a:chOff x="7100828" y="2895600"/>
            <a:chExt cx="1509772" cy="3650397"/>
          </a:xfrm>
        </p:grpSpPr>
        <p:sp>
          <p:nvSpPr>
            <p:cNvPr id="7" name="TextBox 6"/>
            <p:cNvSpPr txBox="1"/>
            <p:nvPr/>
          </p:nvSpPr>
          <p:spPr>
            <a:xfrm>
              <a:off x="7100828" y="5715000"/>
              <a:ext cx="1509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Properties</a:t>
              </a:r>
              <a:br>
                <a:rPr lang="en-US" sz="2400" b="1" dirty="0" smtClean="0"/>
              </a:br>
              <a:r>
                <a:rPr lang="en-US" sz="2400" b="1" dirty="0" smtClean="0"/>
                <a:t>Bar</a:t>
              </a:r>
              <a:endParaRPr lang="en-US" sz="2400" b="1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7855714" y="2895600"/>
              <a:ext cx="221486" cy="2819400"/>
            </a:xfrm>
            <a:prstGeom prst="straightConnector1">
              <a:avLst/>
            </a:prstGeom>
            <a:ln w="130175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868239" y="1720057"/>
            <a:ext cx="1060151" cy="439558"/>
            <a:chOff x="3200400" y="1783285"/>
            <a:chExt cx="1060151" cy="439558"/>
          </a:xfrm>
        </p:grpSpPr>
        <p:sp>
          <p:nvSpPr>
            <p:cNvPr id="2" name="Oval 1"/>
            <p:cNvSpPr/>
            <p:nvPr/>
          </p:nvSpPr>
          <p:spPr>
            <a:xfrm>
              <a:off x="3200400" y="1783285"/>
              <a:ext cx="685800" cy="22860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3886200" y="1897585"/>
              <a:ext cx="374351" cy="325258"/>
            </a:xfrm>
            <a:prstGeom prst="straightConnector1">
              <a:avLst/>
            </a:prstGeom>
            <a:ln w="44450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4572000" y="3200399"/>
            <a:ext cx="179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3D Viewport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003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a model in 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esh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ixer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0" y="1519535"/>
            <a:ext cx="3291840" cy="1859144"/>
            <a:chOff x="533400" y="1519535"/>
            <a:chExt cx="3291840" cy="185914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71"/>
            <a:stretch/>
          </p:blipFill>
          <p:spPr bwMode="auto">
            <a:xfrm>
              <a:off x="533400" y="1943579"/>
              <a:ext cx="3291840" cy="1435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33400" y="1519535"/>
              <a:ext cx="2420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.OBJ, .STL, .PLY, …</a:t>
              </a:r>
              <a:endParaRPr lang="en-US" sz="2400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606802" y="2181045"/>
              <a:ext cx="417068" cy="571500"/>
            </a:xfrm>
            <a:prstGeom prst="straightConnector1">
              <a:avLst/>
            </a:prstGeom>
            <a:ln w="130175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45082" y="3770292"/>
            <a:ext cx="3289300" cy="1847290"/>
            <a:chOff x="545082" y="3770292"/>
            <a:chExt cx="3289300" cy="184729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82" y="4220582"/>
              <a:ext cx="3289300" cy="139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45082" y="3770292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.MIX</a:t>
              </a:r>
              <a:endParaRPr lang="en-US" sz="2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981200" y="4495800"/>
              <a:ext cx="417068" cy="571500"/>
            </a:xfrm>
            <a:prstGeom prst="straightConnector1">
              <a:avLst/>
            </a:prstGeom>
            <a:ln w="130175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080000" y="1494167"/>
            <a:ext cx="4064000" cy="4150983"/>
            <a:chOff x="5080000" y="1494167"/>
            <a:chExt cx="4064000" cy="415098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00" y="2038350"/>
              <a:ext cx="4064000" cy="360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6974332" y="1494167"/>
              <a:ext cx="417068" cy="571500"/>
            </a:xfrm>
            <a:prstGeom prst="straightConnector1">
              <a:avLst/>
            </a:prstGeom>
            <a:ln w="130175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7620000" y="2781300"/>
              <a:ext cx="417068" cy="571500"/>
            </a:xfrm>
            <a:prstGeom prst="straightConnector1">
              <a:avLst/>
            </a:prstGeom>
            <a:ln w="130175" cap="rnd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50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42" y="1143000"/>
            <a:ext cx="5357958" cy="426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2" name="Group 3071"/>
          <p:cNvGrpSpPr/>
          <p:nvPr/>
        </p:nvGrpSpPr>
        <p:grpSpPr>
          <a:xfrm>
            <a:off x="180016" y="1470041"/>
            <a:ext cx="3248984" cy="461665"/>
            <a:chOff x="180016" y="1470041"/>
            <a:chExt cx="3248984" cy="461665"/>
          </a:xfrm>
        </p:grpSpPr>
        <p:sp>
          <p:nvSpPr>
            <p:cNvPr id="5" name="TextBox 4"/>
            <p:cNvSpPr txBox="1"/>
            <p:nvPr/>
          </p:nvSpPr>
          <p:spPr>
            <a:xfrm>
              <a:off x="180016" y="1470041"/>
              <a:ext cx="1515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Action Bar</a:t>
              </a:r>
              <a:endParaRPr lang="en-US" sz="2400" b="1" dirty="0"/>
            </a:p>
          </p:txBody>
        </p:sp>
        <p:cxnSp>
          <p:nvCxnSpPr>
            <p:cNvPr id="8" name="Straight Arrow Connector 7"/>
            <p:cNvCxnSpPr>
              <a:stCxn id="5" idx="3"/>
            </p:cNvCxnSpPr>
            <p:nvPr/>
          </p:nvCxnSpPr>
          <p:spPr>
            <a:xfrm flipV="1">
              <a:off x="1695174" y="1700873"/>
              <a:ext cx="1733826" cy="1"/>
            </a:xfrm>
            <a:prstGeom prst="straightConnector1">
              <a:avLst/>
            </a:prstGeom>
            <a:ln w="130175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3" name="Group 3072"/>
          <p:cNvGrpSpPr/>
          <p:nvPr/>
        </p:nvGrpSpPr>
        <p:grpSpPr>
          <a:xfrm>
            <a:off x="180016" y="2814936"/>
            <a:ext cx="3248984" cy="690264"/>
            <a:chOff x="180016" y="2814936"/>
            <a:chExt cx="3248984" cy="690264"/>
          </a:xfrm>
        </p:grpSpPr>
        <p:sp>
          <p:nvSpPr>
            <p:cNvPr id="6" name="TextBox 5"/>
            <p:cNvSpPr txBox="1"/>
            <p:nvPr/>
          </p:nvSpPr>
          <p:spPr>
            <a:xfrm>
              <a:off x="180016" y="2814936"/>
              <a:ext cx="1569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Library Bar</a:t>
              </a:r>
              <a:endParaRPr lang="en-US" sz="2400" b="1" dirty="0"/>
            </a:p>
          </p:txBody>
        </p:sp>
        <p:cxnSp>
          <p:nvCxnSpPr>
            <p:cNvPr id="18" name="Straight Arrow Connector 17"/>
            <p:cNvCxnSpPr>
              <a:stCxn id="6" idx="3"/>
            </p:cNvCxnSpPr>
            <p:nvPr/>
          </p:nvCxnSpPr>
          <p:spPr>
            <a:xfrm>
              <a:off x="1749100" y="3045769"/>
              <a:ext cx="1679900" cy="459431"/>
            </a:xfrm>
            <a:prstGeom prst="straightConnector1">
              <a:avLst/>
            </a:prstGeom>
            <a:ln w="130175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5" name="Group 3074"/>
          <p:cNvGrpSpPr/>
          <p:nvPr/>
        </p:nvGrpSpPr>
        <p:grpSpPr>
          <a:xfrm>
            <a:off x="7100828" y="2895600"/>
            <a:ext cx="1509772" cy="3650397"/>
            <a:chOff x="7100828" y="2895600"/>
            <a:chExt cx="1509772" cy="3650397"/>
          </a:xfrm>
        </p:grpSpPr>
        <p:sp>
          <p:nvSpPr>
            <p:cNvPr id="7" name="TextBox 6"/>
            <p:cNvSpPr txBox="1"/>
            <p:nvPr/>
          </p:nvSpPr>
          <p:spPr>
            <a:xfrm>
              <a:off x="7100828" y="5715000"/>
              <a:ext cx="1509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Properties</a:t>
              </a:r>
              <a:br>
                <a:rPr lang="en-US" sz="2400" b="1" dirty="0" smtClean="0"/>
              </a:br>
              <a:r>
                <a:rPr lang="en-US" sz="2400" b="1" dirty="0" smtClean="0"/>
                <a:t>Bar</a:t>
              </a:r>
              <a:endParaRPr lang="en-US" sz="2400" b="1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7855714" y="2895600"/>
              <a:ext cx="221486" cy="2819400"/>
            </a:xfrm>
            <a:prstGeom prst="straightConnector1">
              <a:avLst/>
            </a:prstGeom>
            <a:ln w="130175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2847528" y="1783285"/>
            <a:ext cx="1038672" cy="487374"/>
            <a:chOff x="2847528" y="1783285"/>
            <a:chExt cx="1038672" cy="487374"/>
          </a:xfrm>
        </p:grpSpPr>
        <p:sp>
          <p:nvSpPr>
            <p:cNvPr id="2" name="Oval 1"/>
            <p:cNvSpPr/>
            <p:nvPr/>
          </p:nvSpPr>
          <p:spPr>
            <a:xfrm>
              <a:off x="3200400" y="1783285"/>
              <a:ext cx="685800" cy="22860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847528" y="1945401"/>
              <a:ext cx="374351" cy="325258"/>
            </a:xfrm>
            <a:prstGeom prst="straightConnector1">
              <a:avLst/>
            </a:prstGeom>
            <a:ln w="444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4953000" y="3200399"/>
            <a:ext cx="1791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3D Viewport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9860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a model in 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esh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ixer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519535"/>
            <a:ext cx="4023360" cy="1757065"/>
            <a:chOff x="533400" y="1519535"/>
            <a:chExt cx="4023360" cy="175706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r="10161"/>
            <a:stretch/>
          </p:blipFill>
          <p:spPr bwMode="auto">
            <a:xfrm>
              <a:off x="533400" y="1981200"/>
              <a:ext cx="4023360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33400" y="1519535"/>
              <a:ext cx="24200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.OBJ, .STL, .PLY, …</a:t>
              </a:r>
              <a:endParaRPr lang="en-US" sz="2400" b="1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564132" y="2057400"/>
              <a:ext cx="417068" cy="571500"/>
            </a:xfrm>
            <a:prstGeom prst="straightConnector1">
              <a:avLst/>
            </a:prstGeom>
            <a:ln w="130175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33400" y="3770292"/>
            <a:ext cx="4023360" cy="1747540"/>
            <a:chOff x="533400" y="3770292"/>
            <a:chExt cx="4023360" cy="174754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695"/>
            <a:stretch/>
          </p:blipFill>
          <p:spPr bwMode="auto">
            <a:xfrm>
              <a:off x="533400" y="4231957"/>
              <a:ext cx="4023360" cy="128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45082" y="3770292"/>
              <a:ext cx="7873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.MIX</a:t>
              </a:r>
              <a:endParaRPr lang="en-US" sz="2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103476" y="4331905"/>
              <a:ext cx="417068" cy="571500"/>
            </a:xfrm>
            <a:prstGeom prst="straightConnector1">
              <a:avLst/>
            </a:prstGeom>
            <a:ln w="130175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638800" y="1828800"/>
            <a:ext cx="3238500" cy="3438525"/>
            <a:chOff x="5638800" y="1828800"/>
            <a:chExt cx="3238500" cy="343852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981200"/>
              <a:ext cx="3238500" cy="328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6019800" y="1828800"/>
              <a:ext cx="417068" cy="571500"/>
            </a:xfrm>
            <a:prstGeom prst="straightConnector1">
              <a:avLst/>
            </a:prstGeom>
            <a:ln w="130175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6553200" y="2895600"/>
              <a:ext cx="417068" cy="571500"/>
            </a:xfrm>
            <a:prstGeom prst="straightConnector1">
              <a:avLst/>
            </a:prstGeom>
            <a:ln w="130175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50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66700"/>
            <a:ext cx="8774113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2743200"/>
            <a:ext cx="2209800" cy="533400"/>
          </a:xfrm>
          <a:prstGeom prst="rect">
            <a:avLst/>
          </a:prstGeom>
          <a:noFill/>
          <a:ln w="1174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9400" y="1524000"/>
            <a:ext cx="2743200" cy="533400"/>
          </a:xfrm>
          <a:prstGeom prst="rect">
            <a:avLst/>
          </a:prstGeom>
          <a:noFill/>
          <a:ln w="1174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05167" y="2209800"/>
            <a:ext cx="589534" cy="285750"/>
          </a:xfrm>
          <a:prstGeom prst="straightConnector1">
            <a:avLst/>
          </a:prstGeom>
          <a:ln w="130175" cap="rnd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77176" y="5380008"/>
            <a:ext cx="1163129" cy="533400"/>
          </a:xfrm>
          <a:prstGeom prst="rect">
            <a:avLst/>
          </a:prstGeom>
          <a:noFill/>
          <a:ln w="1174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28625"/>
            <a:ext cx="8134350" cy="60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8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671513"/>
            <a:ext cx="692467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60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2932866"/>
            <a:ext cx="4953001" cy="392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5000"/>
          </a:xfrm>
        </p:spPr>
        <p:txBody>
          <a:bodyPr/>
          <a:lstStyle/>
          <a:p>
            <a:r>
              <a:rPr lang="en-US" dirty="0" smtClean="0"/>
              <a:t>Turns 3D things into an image</a:t>
            </a:r>
          </a:p>
          <a:p>
            <a:r>
              <a:rPr lang="en-US" dirty="0" smtClean="0"/>
              <a:t>“Camera </a:t>
            </a:r>
            <a:r>
              <a:rPr lang="en-US" dirty="0"/>
              <a:t>into virtual </a:t>
            </a:r>
            <a:r>
              <a:rPr lang="en-US" dirty="0" smtClean="0"/>
              <a:t>world”</a:t>
            </a:r>
          </a:p>
        </p:txBody>
      </p:sp>
    </p:spTree>
    <p:extLst>
      <p:ext uri="{BB962C8B-B14F-4D97-AF65-F5344CB8AC3E}">
        <p14:creationId xmlns:p14="http://schemas.microsoft.com/office/powerpoint/2010/main" val="2838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38"/>
            <a:ext cx="5604036" cy="380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mpi-inf.mpg.de/~guenther/carpaint/img/tease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79" y="3330763"/>
            <a:ext cx="4720281" cy="354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8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Hello!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am Ryan Schmidt</a:t>
            </a:r>
          </a:p>
          <a:p>
            <a:endParaRPr lang="en-US" sz="2000" dirty="0" smtClean="0"/>
          </a:p>
          <a:p>
            <a:r>
              <a:rPr lang="en-US" dirty="0" smtClean="0"/>
              <a:t>Research Scientist at </a:t>
            </a:r>
            <a:r>
              <a:rPr lang="en-US" b="1" dirty="0" smtClean="0"/>
              <a:t>Autodesk Research</a:t>
            </a:r>
          </a:p>
          <a:p>
            <a:pPr lvl="1"/>
            <a:r>
              <a:rPr lang="en-US" dirty="0" smtClean="0"/>
              <a:t>Head of the </a:t>
            </a:r>
            <a:r>
              <a:rPr lang="en-US" b="1" i="1" dirty="0" smtClean="0"/>
              <a:t>Design &amp; Fabrication</a:t>
            </a:r>
            <a:r>
              <a:rPr lang="en-US" dirty="0" smtClean="0"/>
              <a:t> group</a:t>
            </a:r>
          </a:p>
          <a:p>
            <a:pPr lvl="1"/>
            <a:endParaRPr lang="en-US" sz="2400" dirty="0" smtClean="0"/>
          </a:p>
          <a:p>
            <a:r>
              <a:rPr lang="en-US" dirty="0" smtClean="0"/>
              <a:t>I make 3D design tools</a:t>
            </a:r>
          </a:p>
          <a:p>
            <a:endParaRPr lang="en-US" sz="2000" dirty="0" smtClean="0"/>
          </a:p>
          <a:p>
            <a:r>
              <a:rPr lang="en-US" dirty="0" smtClean="0"/>
              <a:t>Like 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esh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ixer</a:t>
            </a:r>
            <a:r>
              <a:rPr lang="en-US" dirty="0" smtClean="0"/>
              <a:t>, the software we will </a:t>
            </a:r>
            <a:br>
              <a:rPr lang="en-US" dirty="0" smtClean="0"/>
            </a:br>
            <a:r>
              <a:rPr lang="en-US" dirty="0" smtClean="0"/>
              <a:t>be using today</a:t>
            </a:r>
          </a:p>
        </p:txBody>
      </p:sp>
    </p:spTree>
    <p:extLst>
      <p:ext uri="{BB962C8B-B14F-4D97-AF65-F5344CB8AC3E}">
        <p14:creationId xmlns:p14="http://schemas.microsoft.com/office/powerpoint/2010/main" val="14047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how you move around the virtual world</a:t>
            </a:r>
          </a:p>
          <a:p>
            <a:endParaRPr lang="en-US" dirty="0" smtClean="0"/>
          </a:p>
          <a:p>
            <a:r>
              <a:rPr lang="en-US" dirty="0" smtClean="0"/>
              <a:t>Analogy to physical camera</a:t>
            </a:r>
          </a:p>
          <a:p>
            <a:pPr lvl="1"/>
            <a:r>
              <a:rPr lang="en-US" dirty="0" smtClean="0"/>
              <a:t>Pan</a:t>
            </a:r>
          </a:p>
          <a:p>
            <a:pPr lvl="1"/>
            <a:r>
              <a:rPr lang="en-US" dirty="0" smtClean="0"/>
              <a:t>Zoom/Dolly</a:t>
            </a:r>
          </a:p>
          <a:p>
            <a:pPr lvl="1"/>
            <a:r>
              <a:rPr lang="en-US" dirty="0"/>
              <a:t>Tumble/Orbit/Turntable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8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 / Translate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78" y="1905000"/>
            <a:ext cx="2893363" cy="263631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14" y="1905000"/>
            <a:ext cx="2893363" cy="263631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" y="1905000"/>
            <a:ext cx="2893363" cy="263631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71561" y="5867400"/>
            <a:ext cx="1800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“Moving”</a:t>
            </a:r>
            <a:endParaRPr lang="en-US" sz="32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42" y="4953000"/>
            <a:ext cx="2403858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96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Zoom / Dolly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49" y="1819656"/>
            <a:ext cx="2862808" cy="286280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51" y="1819656"/>
            <a:ext cx="2862808" cy="286280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" y="1819656"/>
            <a:ext cx="2862808" cy="286280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18754" y="5867400"/>
            <a:ext cx="1706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/>
              <a:t>“Scaling”</a:t>
            </a:r>
            <a:endParaRPr lang="en-US" sz="32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42" y="4953000"/>
            <a:ext cx="2403858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8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Tumble / Orbit / Turntable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" y="1905001"/>
            <a:ext cx="2838833" cy="283883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079" y="1905001"/>
            <a:ext cx="2838833" cy="283883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38" y="1905001"/>
            <a:ext cx="2838833" cy="283883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96224" y="5867400"/>
            <a:ext cx="1951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/>
              <a:t>“Rotating”</a:t>
            </a:r>
            <a:endParaRPr lang="en-US" sz="32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42" y="4953000"/>
            <a:ext cx="2403858" cy="190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6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Controls in 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esh</a:t>
            </a:r>
            <a:r>
              <a:rPr lang="en-US" b="1" dirty="0" err="1">
                <a:solidFill>
                  <a:srgbClr val="C00000"/>
                </a:solidFill>
              </a:rPr>
              <a:t>m</a:t>
            </a:r>
            <a:r>
              <a:rPr lang="en-US" b="1" dirty="0" err="1"/>
              <a:t>ixer</a:t>
            </a:r>
            <a:endParaRPr lang="en-US" dirty="0"/>
          </a:p>
        </p:txBody>
      </p:sp>
      <p:pic>
        <p:nvPicPr>
          <p:cNvPr id="4098" name="Picture 2" descr="C:\Projects\Meshmixer.com\help\sheets\CheatShee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" r="36047" b="76603"/>
          <a:stretch/>
        </p:blipFill>
        <p:spPr bwMode="auto">
          <a:xfrm>
            <a:off x="304800" y="2570480"/>
            <a:ext cx="438912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rojects\Meshmixer.com\help\sheets\CheatShee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829" r="46704" b="-1230"/>
          <a:stretch/>
        </p:blipFill>
        <p:spPr bwMode="auto">
          <a:xfrm>
            <a:off x="5257800" y="2362200"/>
            <a:ext cx="36576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7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make the triangles??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2D Images…</a:t>
            </a:r>
            <a:endParaRPr lang="en-US" dirty="0"/>
          </a:p>
          <a:p>
            <a:pPr lvl="1"/>
            <a:r>
              <a:rPr lang="en-US" dirty="0" smtClean="0"/>
              <a:t>Manipulate individual pixels</a:t>
            </a:r>
            <a:endParaRPr lang="en-US" dirty="0"/>
          </a:p>
          <a:p>
            <a:pPr lvl="1"/>
            <a:r>
              <a:rPr lang="en-US" dirty="0" smtClean="0"/>
              <a:t>Use filters, brushes, etc…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Can place triangles manually (crazy!)</a:t>
            </a:r>
          </a:p>
          <a:p>
            <a:pPr lvl="1"/>
            <a:r>
              <a:rPr lang="en-US" dirty="0" smtClean="0"/>
              <a:t>This is how many artists work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Use higher-level tool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64" y="3657600"/>
            <a:ext cx="344743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://th05.deviantart.net/fs71/PRE/i/2010/258/0/d/super_mario_8_bit_by_tundaner-d2ys2p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13195"/>
            <a:ext cx="1295400" cy="17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7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Push-and-pull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4092949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828799"/>
            <a:ext cx="4092949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7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Smoothing / Fairing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90913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05232"/>
            <a:ext cx="390913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8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Booleans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67" y="1414849"/>
            <a:ext cx="4123837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0" y="1447800"/>
            <a:ext cx="4123837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1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Sculpting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619774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img806.imageshack.us/img806/1752/dra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50935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eshmixer.com/forum/index.php?action=dlattach;topic=352.0;attach=243;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4205279" cy="315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35" y="3048000"/>
            <a:ext cx="231330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4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“3D Model”?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Virtual representation of a physical object</a:t>
            </a:r>
          </a:p>
          <a:p>
            <a:endParaRPr lang="en-US" dirty="0"/>
          </a:p>
          <a:p>
            <a:r>
              <a:rPr lang="en-US" dirty="0" smtClean="0"/>
              <a:t>Doesn’t necessarily look like the physical object</a:t>
            </a:r>
          </a:p>
          <a:p>
            <a:endParaRPr lang="en-US" dirty="0"/>
          </a:p>
          <a:p>
            <a:r>
              <a:rPr lang="en-US" dirty="0" smtClean="0"/>
              <a:t>Representative shape / structure / </a:t>
            </a:r>
            <a:r>
              <a:rPr lang="en-US" dirty="0" err="1" smtClean="0"/>
              <a:t>etc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59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Dropping Parts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21569"/>
            <a:ext cx="6324600" cy="563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9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 Part Tool </a:t>
            </a:r>
            <a:endParaRPr lang="en-US" dirty="0"/>
          </a:p>
        </p:txBody>
      </p:sp>
      <p:pic>
        <p:nvPicPr>
          <p:cNvPr id="2050" name="Picture 2" descr="C:\Users\rms\Dropbox\meshmixer\CheatSheets\text44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32" y="1676400"/>
            <a:ext cx="77431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" y="4572000"/>
            <a:ext cx="1740831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8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 Part </a:t>
            </a:r>
            <a:r>
              <a:rPr lang="en-US" dirty="0" smtClean="0"/>
              <a:t>Tool</a:t>
            </a:r>
            <a:endParaRPr lang="en-US" dirty="0"/>
          </a:p>
        </p:txBody>
      </p:sp>
      <p:pic>
        <p:nvPicPr>
          <p:cNvPr id="3074" name="Picture 2" descr="C:\Users\rms\Dropbox\meshmixer\CheatSheets\text71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637"/>
          <a:stretch/>
        </p:blipFill>
        <p:spPr bwMode="auto">
          <a:xfrm>
            <a:off x="114300" y="4069080"/>
            <a:ext cx="89154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124229"/>
            <a:ext cx="37465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4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639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If you see this, you can’t drop the Part there…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0" y="1828800"/>
            <a:ext cx="7722145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22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Smoothing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70" y="1371600"/>
            <a:ext cx="298673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300054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35100"/>
            <a:ext cx="5027888" cy="499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1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Smoothing Brush Tool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5029200"/>
            <a:ext cx="6083300" cy="1243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911975" y="3581400"/>
            <a:ext cx="2003425" cy="2139696"/>
            <a:chOff x="6911975" y="3581400"/>
            <a:chExt cx="2003425" cy="213969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581400"/>
              <a:ext cx="1981200" cy="11490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878" y="4806696"/>
              <a:ext cx="92452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975" y="4806696"/>
              <a:ext cx="924522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86" y="1905000"/>
            <a:ext cx="2960914" cy="2727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960914" cy="2727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2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6249"/>
          <a:stretch/>
        </p:blipFill>
        <p:spPr bwMode="auto">
          <a:xfrm>
            <a:off x="381000" y="1752600"/>
            <a:ext cx="4163903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rms\Dropbox\meshmixer\CheatSheets\g616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2600"/>
            <a:ext cx="3892550" cy="38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8" y="4648200"/>
            <a:ext cx="1695077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9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Extrusions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86" y="1842977"/>
            <a:ext cx="3775314" cy="364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6" y="1828800"/>
            <a:ext cx="3775314" cy="364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05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370517" y="294514"/>
            <a:ext cx="2621083" cy="2788753"/>
            <a:chOff x="6370517" y="294514"/>
            <a:chExt cx="2621083" cy="2788753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0517" y="613800"/>
              <a:ext cx="2556115" cy="2469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260" y="294514"/>
              <a:ext cx="2116340" cy="507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32198" y="304800"/>
            <a:ext cx="2628717" cy="2819400"/>
            <a:chOff x="232198" y="304800"/>
            <a:chExt cx="2628717" cy="2819400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654733"/>
              <a:ext cx="2556115" cy="2469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98" y="304800"/>
              <a:ext cx="1904310" cy="5349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04800" y="3429000"/>
            <a:ext cx="3775315" cy="3240024"/>
            <a:chOff x="304800" y="3429000"/>
            <a:chExt cx="3775315" cy="3240024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4199557"/>
              <a:ext cx="2556115" cy="2469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34" y="3690426"/>
              <a:ext cx="1418858" cy="4576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9663" y="3690427"/>
              <a:ext cx="1958937" cy="4576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304800" y="3429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115312" y="3429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407920" y="76200"/>
            <a:ext cx="4011168" cy="3022600"/>
            <a:chOff x="2407920" y="76200"/>
            <a:chExt cx="4011168" cy="3022600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658" y="629333"/>
              <a:ext cx="2556115" cy="2469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3290"/>
            <a:stretch/>
          </p:blipFill>
          <p:spPr bwMode="auto">
            <a:xfrm>
              <a:off x="2590800" y="303281"/>
              <a:ext cx="1920240" cy="53491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1" t="59918" r="16354" b="936"/>
            <a:stretch/>
          </p:blipFill>
          <p:spPr bwMode="auto">
            <a:xfrm>
              <a:off x="4590288" y="303281"/>
              <a:ext cx="1828800" cy="5943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2407920" y="76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4608576" y="76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24400" y="3690426"/>
            <a:ext cx="2685802" cy="3015174"/>
            <a:chOff x="4724400" y="3690426"/>
            <a:chExt cx="2685802" cy="3015174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087" y="4236133"/>
              <a:ext cx="2556115" cy="2469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3690426"/>
              <a:ext cx="2116340" cy="507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12949"/>
            <a:ext cx="1620535" cy="1873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7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Smoothing</a:t>
            </a:r>
            <a:endParaRPr lang="en-US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275" y="2979604"/>
            <a:ext cx="2906311" cy="271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2400" y="1524000"/>
            <a:ext cx="2906311" cy="4213191"/>
            <a:chOff x="152400" y="1524000"/>
            <a:chExt cx="2906311" cy="4213191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019549"/>
              <a:ext cx="2906311" cy="2717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0"/>
              <a:ext cx="2160866" cy="6069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182112" y="1575661"/>
            <a:ext cx="2626356" cy="1403943"/>
            <a:chOff x="3182112" y="1575661"/>
            <a:chExt cx="2626356" cy="140394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2373627"/>
              <a:ext cx="2379468" cy="6059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75661"/>
              <a:ext cx="1978720" cy="638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3182112" y="214884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82112" y="3505200"/>
            <a:ext cx="2810256" cy="1419057"/>
            <a:chOff x="3182112" y="3505200"/>
            <a:chExt cx="2810256" cy="1419057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05200"/>
              <a:ext cx="2356227" cy="6473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276942"/>
              <a:ext cx="2563368" cy="6473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3182112" y="407357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29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14300"/>
            <a:ext cx="6019800" cy="1143000"/>
          </a:xfrm>
        </p:spPr>
        <p:txBody>
          <a:bodyPr/>
          <a:lstStyle/>
          <a:p>
            <a:pPr algn="l"/>
            <a:r>
              <a:rPr lang="en-US" dirty="0" smtClean="0"/>
              <a:t>3D Models</a:t>
            </a:r>
            <a:endParaRPr lang="en-US" dirty="0"/>
          </a:p>
        </p:txBody>
      </p:sp>
      <p:pic>
        <p:nvPicPr>
          <p:cNvPr id="1026" name="Picture 2" descr=" 60 Excellent Free 3D Model Websi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6" y="3429000"/>
            <a:ext cx="49695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fallingpixel.com/products/29519/mains/0000-Mario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r="23198"/>
          <a:stretch/>
        </p:blipFill>
        <p:spPr bwMode="auto">
          <a:xfrm>
            <a:off x="0" y="-1"/>
            <a:ext cx="2057400" cy="297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agexof366.files.wordpress.com/2012/04/goll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82321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wirecase.com/pictures/7432-1223631142_0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725" y="0"/>
            <a:ext cx="3369276" cy="33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e 3D model of skin and hair care products s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0" b="4400"/>
          <a:stretch/>
        </p:blipFill>
        <p:spPr bwMode="auto">
          <a:xfrm>
            <a:off x="0" y="4101517"/>
            <a:ext cx="3810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3D model of skin and hair care products se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1" b="3603"/>
          <a:stretch/>
        </p:blipFill>
        <p:spPr bwMode="auto">
          <a:xfrm>
            <a:off x="0" y="4141572"/>
            <a:ext cx="3810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6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Collar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36700"/>
            <a:ext cx="409575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536700"/>
            <a:ext cx="4095750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47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24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4000" dirty="0" smtClean="0"/>
              <a:t>Select</a:t>
            </a:r>
          </a:p>
          <a:p>
            <a:pPr marL="514350" indent="-514350">
              <a:buFont typeface="+mj-lt"/>
              <a:buAutoNum type="arabicParenR"/>
            </a:pPr>
            <a:endParaRPr lang="en-US" sz="2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4000" dirty="0" smtClean="0"/>
              <a:t>Smooth Boundary</a:t>
            </a:r>
          </a:p>
          <a:p>
            <a:pPr marL="514350" indent="-514350">
              <a:buFont typeface="+mj-lt"/>
              <a:buAutoNum type="arabicParenR"/>
            </a:pPr>
            <a:endParaRPr lang="en-US" sz="2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4000" dirty="0" smtClean="0"/>
              <a:t>Extrude</a:t>
            </a:r>
          </a:p>
          <a:p>
            <a:pPr lvl="1"/>
            <a:r>
              <a:rPr lang="en-US" dirty="0" smtClean="0"/>
              <a:t>Set Direction to Normal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4000" dirty="0" err="1" smtClean="0"/>
              <a:t>Remesh</a:t>
            </a:r>
            <a:endParaRPr lang="en-US" sz="4000" dirty="0" smtClean="0"/>
          </a:p>
          <a:p>
            <a:pPr marL="514350" indent="-514350">
              <a:buFont typeface="+mj-lt"/>
              <a:buAutoNum type="arabicParenR"/>
            </a:pPr>
            <a:endParaRPr lang="en-US" sz="2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4000" dirty="0" smtClean="0"/>
              <a:t>Smooth</a:t>
            </a:r>
          </a:p>
          <a:p>
            <a:pPr lvl="1"/>
            <a:r>
              <a:rPr lang="en-US" dirty="0" smtClean="0"/>
              <a:t>Maximum smoothness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30" y="4702031"/>
            <a:ext cx="1960254" cy="195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46" y="3701905"/>
            <a:ext cx="1960254" cy="195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30" y="2424985"/>
            <a:ext cx="1960254" cy="195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46" y="1122917"/>
            <a:ext cx="1960254" cy="195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30" y="150223"/>
            <a:ext cx="1960254" cy="195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02306"/>
            <a:ext cx="13239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54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Sculpting Brushes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3886200" cy="369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25817"/>
            <a:ext cx="5081588" cy="309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3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109" y="2109619"/>
            <a:ext cx="2807046" cy="316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9619"/>
            <a:ext cx="2807046" cy="316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18" y="2133600"/>
            <a:ext cx="2835982" cy="315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4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Exporting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formats</a:t>
            </a:r>
          </a:p>
          <a:p>
            <a:endParaRPr lang="en-US" dirty="0"/>
          </a:p>
          <a:p>
            <a:r>
              <a:rPr lang="en-US" b="1" dirty="0" smtClean="0"/>
              <a:t>OBJ</a:t>
            </a:r>
          </a:p>
          <a:p>
            <a:pPr lvl="1"/>
            <a:r>
              <a:rPr lang="en-US" dirty="0" smtClean="0"/>
              <a:t>Format for saving your model</a:t>
            </a:r>
          </a:p>
          <a:p>
            <a:pPr lvl="1"/>
            <a:endParaRPr lang="en-US" dirty="0"/>
          </a:p>
          <a:p>
            <a:r>
              <a:rPr lang="en-US" b="1" dirty="0" smtClean="0"/>
              <a:t>STL</a:t>
            </a:r>
          </a:p>
          <a:p>
            <a:pPr lvl="1"/>
            <a:r>
              <a:rPr lang="en-US" dirty="0" smtClean="0"/>
              <a:t>Format for sending to printer</a:t>
            </a:r>
          </a:p>
        </p:txBody>
      </p:sp>
    </p:spTree>
    <p:extLst>
      <p:ext uri="{BB962C8B-B14F-4D97-AF65-F5344CB8AC3E}">
        <p14:creationId xmlns:p14="http://schemas.microsoft.com/office/powerpoint/2010/main" val="399896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390650"/>
            <a:ext cx="58928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1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501650"/>
            <a:ext cx="7834313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003238" y="1066800"/>
            <a:ext cx="589534" cy="285750"/>
          </a:xfrm>
          <a:prstGeom prst="straightConnector1">
            <a:avLst/>
          </a:prstGeom>
          <a:ln w="130175" cap="rnd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621465" y="4988943"/>
            <a:ext cx="589534" cy="285750"/>
          </a:xfrm>
          <a:prstGeom prst="straightConnector1">
            <a:avLst/>
          </a:prstGeom>
          <a:ln w="130175" cap="rnd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501650"/>
            <a:ext cx="7834313" cy="585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003238" y="1066800"/>
            <a:ext cx="589534" cy="285750"/>
          </a:xfrm>
          <a:prstGeom prst="straightConnector1">
            <a:avLst/>
          </a:prstGeom>
          <a:ln w="130175" cap="rnd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044159" y="4988943"/>
            <a:ext cx="589534" cy="285750"/>
          </a:xfrm>
          <a:prstGeom prst="straightConnector1">
            <a:avLst/>
          </a:prstGeom>
          <a:ln w="130175" cap="rnd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5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Printing</a:t>
            </a:r>
            <a:endParaRPr lang="en-US" dirty="0"/>
          </a:p>
        </p:txBody>
      </p:sp>
      <p:pic>
        <p:nvPicPr>
          <p:cNvPr id="12290" name="Picture 2" descr="With Prints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32" y="1143000"/>
            <a:ext cx="756953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6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6336268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https://www.youtube.com/watch?v=8_vloWVgf0o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04" y="552450"/>
            <a:ext cx="7254392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6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890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schmidr\Dropbox\projects\Kitchen\ikea_floorpl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16116"/>
            <a:ext cx="3276600" cy="272769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4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File:Rapid prototyping slic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3" r="3363" b="54537"/>
          <a:stretch/>
        </p:blipFill>
        <p:spPr bwMode="auto">
          <a:xfrm>
            <a:off x="548640" y="1524000"/>
            <a:ext cx="8046720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makezineblog.files.wordpress.com/2012/06/fasteners-for-fused-filament-parts-part-4-of-n.jpg?w=580&amp;h=3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255"/>
            <a:ext cx="9143999" cy="60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1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of 3D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arenR"/>
            </a:pPr>
            <a:r>
              <a:rPr lang="en-US" sz="4400" b="1" dirty="0" smtClean="0"/>
              <a:t>Print volume</a:t>
            </a:r>
          </a:p>
          <a:p>
            <a:pPr marL="914400" indent="-914400">
              <a:buFont typeface="+mj-lt"/>
              <a:buAutoNum type="arabicParenR"/>
            </a:pPr>
            <a:endParaRPr lang="en-US" sz="2800" b="1" dirty="0" smtClean="0"/>
          </a:p>
          <a:p>
            <a:pPr marL="914400" indent="-914400">
              <a:buFont typeface="+mj-lt"/>
              <a:buAutoNum type="arabicParenR"/>
            </a:pPr>
            <a:r>
              <a:rPr lang="en-US" sz="4400" b="1" dirty="0" smtClean="0"/>
              <a:t>Overhangs</a:t>
            </a:r>
          </a:p>
          <a:p>
            <a:pPr marL="914400" indent="-914400">
              <a:buFont typeface="+mj-lt"/>
              <a:buAutoNum type="arabicParenR"/>
            </a:pPr>
            <a:endParaRPr lang="en-US" sz="2800" b="1" dirty="0" smtClean="0"/>
          </a:p>
          <a:p>
            <a:pPr marL="914400" indent="-914400">
              <a:buFont typeface="+mj-lt"/>
              <a:buAutoNum type="arabicParenR"/>
            </a:pPr>
            <a:r>
              <a:rPr lang="en-US" sz="4400" b="1" dirty="0" smtClean="0"/>
              <a:t>Thickness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686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00200"/>
            <a:ext cx="4267200" cy="45259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Print Time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is proportional to </a:t>
            </a:r>
            <a:br>
              <a:rPr lang="en-US" dirty="0" smtClean="0"/>
            </a:br>
            <a:r>
              <a:rPr lang="en-US" b="1" dirty="0" smtClean="0"/>
              <a:t>3D Volume</a:t>
            </a:r>
            <a:br>
              <a:rPr lang="en-US" b="1" dirty="0" smtClean="0"/>
            </a:br>
            <a:r>
              <a:rPr lang="en-US" dirty="0" smtClean="0"/>
              <a:t>and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Surface Complexity</a:t>
            </a:r>
          </a:p>
          <a:p>
            <a:endParaRPr lang="en-US" b="1" dirty="0"/>
          </a:p>
          <a:p>
            <a:r>
              <a:rPr lang="en-US" dirty="0" smtClean="0"/>
              <a:t>To print in 30 minutes, your objects will have to be </a:t>
            </a:r>
            <a:r>
              <a:rPr lang="en-US" b="1" dirty="0" smtClean="0"/>
              <a:t>SMALL </a:t>
            </a:r>
            <a:r>
              <a:rPr lang="en-US" dirty="0" smtClean="0"/>
              <a:t>and </a:t>
            </a:r>
            <a:r>
              <a:rPr lang="en-US" b="1" dirty="0" smtClean="0"/>
              <a:t>FLAT</a:t>
            </a:r>
            <a:endParaRPr lang="en-US" dirty="0"/>
          </a:p>
        </p:txBody>
      </p:sp>
      <p:pic>
        <p:nvPicPr>
          <p:cNvPr id="17410" name="Picture 2" descr="http://minifablab.nl/uploads/images/makerbot-thingomatic-squ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34056" r="22583" b="8653"/>
          <a:stretch/>
        </p:blipFill>
        <p:spPr bwMode="auto">
          <a:xfrm>
            <a:off x="455141" y="1676400"/>
            <a:ext cx="3735859" cy="41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7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Overhangs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Print is from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Bottom To Top</a:t>
            </a:r>
            <a:endParaRPr lang="en-US" dirty="0" smtClean="0"/>
          </a:p>
          <a:p>
            <a:r>
              <a:rPr lang="en-US" dirty="0" smtClean="0"/>
              <a:t>“Overhangs” need to be</a:t>
            </a:r>
            <a:br>
              <a:rPr lang="en-US" dirty="0" smtClean="0"/>
            </a:br>
            <a:r>
              <a:rPr lang="en-US" b="1" dirty="0" smtClean="0"/>
              <a:t>supported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595824" y="1891954"/>
            <a:ext cx="3548176" cy="4280246"/>
            <a:chOff x="5595824" y="1891954"/>
            <a:chExt cx="3548176" cy="4280246"/>
          </a:xfrm>
        </p:grpSpPr>
        <p:pic>
          <p:nvPicPr>
            <p:cNvPr id="15362" name="Picture 2" descr="3dpcat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825" y="1891954"/>
              <a:ext cx="3548175" cy="2134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 descr="3dpcat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824" y="4025554"/>
              <a:ext cx="3548175" cy="2146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3D Printer overh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4158768"/>
            <a:ext cx="5213033" cy="24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/ Thickness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printers have limited</a:t>
            </a:r>
            <a:br>
              <a:rPr lang="en-US" dirty="0" smtClean="0"/>
            </a:br>
            <a:r>
              <a:rPr lang="en-US" b="1" dirty="0" smtClean="0"/>
              <a:t>RESOLUTION</a:t>
            </a:r>
            <a:endParaRPr lang="en-US" dirty="0"/>
          </a:p>
        </p:txBody>
      </p:sp>
      <p:pic>
        <p:nvPicPr>
          <p:cNvPr id="16388" name="Picture 4" descr="http://makezineblog.files.wordpress.com/2012/06/tnh_playset_header.jpg?w=580&amp;h=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62274"/>
            <a:ext cx="55245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1/2&quot; Windsor Chai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6" b="14123"/>
          <a:stretch/>
        </p:blipFill>
        <p:spPr bwMode="auto">
          <a:xfrm>
            <a:off x="5333999" y="4495800"/>
            <a:ext cx="38100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wired.com/images_blogs/gadgetlab/2009/08/makerbot-utah-teap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1438909"/>
            <a:ext cx="38100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Ready,   Set,   MAKE!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2665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53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Free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123D Sculpt on </a:t>
            </a:r>
            <a:r>
              <a:rPr lang="en-US" dirty="0" err="1" smtClean="0"/>
              <a:t>iPad</a:t>
            </a:r>
            <a:endParaRPr lang="en-US" dirty="0" smtClean="0"/>
          </a:p>
          <a:p>
            <a:r>
              <a:rPr lang="en-US" dirty="0" smtClean="0"/>
              <a:t>123D Catch</a:t>
            </a:r>
          </a:p>
          <a:p>
            <a:r>
              <a:rPr lang="en-US" dirty="0" smtClean="0"/>
              <a:t>123D Make</a:t>
            </a:r>
          </a:p>
          <a:p>
            <a:r>
              <a:rPr lang="en-US" dirty="0" err="1" smtClean="0"/>
              <a:t>SketchUp</a:t>
            </a:r>
            <a:endParaRPr lang="en-US" dirty="0"/>
          </a:p>
          <a:p>
            <a:r>
              <a:rPr lang="en-US" dirty="0" err="1"/>
              <a:t>Sculptris</a:t>
            </a:r>
            <a:endParaRPr lang="en-US" dirty="0"/>
          </a:p>
          <a:p>
            <a:r>
              <a:rPr lang="en-US" dirty="0" err="1" smtClean="0"/>
              <a:t>NetFabb</a:t>
            </a:r>
            <a:endParaRPr lang="en-US" dirty="0" smtClean="0"/>
          </a:p>
          <a:p>
            <a:r>
              <a:rPr lang="en-US" dirty="0" err="1" smtClean="0"/>
              <a:t>MeshLab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6117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Trimble Sketch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400"/>
            <a:ext cx="2762250" cy="381001"/>
          </a:xfrm>
          <a:prstGeom prst="rect">
            <a:avLst/>
          </a:prstGeom>
          <a:noFill/>
          <a:ln w="539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File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</a:t>
            </a:r>
          </a:p>
          <a:p>
            <a:r>
              <a:rPr lang="en-US" dirty="0" smtClean="0"/>
              <a:t>STL</a:t>
            </a:r>
          </a:p>
          <a:p>
            <a:r>
              <a:rPr lang="en-US" dirty="0" smtClean="0"/>
              <a:t>DAE/</a:t>
            </a:r>
            <a:r>
              <a:rPr lang="en-US" dirty="0" err="1" smtClean="0"/>
              <a:t>Collada</a:t>
            </a:r>
            <a:endParaRPr lang="en-US" dirty="0" smtClean="0"/>
          </a:p>
          <a:p>
            <a:r>
              <a:rPr lang="en-US" dirty="0" smtClean="0"/>
              <a:t>PLY,3DS,FBX,…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2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Materials/Texture</a:t>
            </a:r>
          </a:p>
          <a:p>
            <a:r>
              <a:rPr lang="en-US" dirty="0" smtClean="0"/>
              <a:t>UV Maps</a:t>
            </a:r>
          </a:p>
        </p:txBody>
      </p:sp>
    </p:spTree>
    <p:extLst>
      <p:ext uri="{BB962C8B-B14F-4D97-AF65-F5344CB8AC3E}">
        <p14:creationId xmlns:p14="http://schemas.microsoft.com/office/powerpoint/2010/main" val="18235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schmidr\Dropbox\meshmixer\CheatSheets\curs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94" y="1867202"/>
            <a:ext cx="1912506" cy="370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0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Collar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07" y="3733800"/>
            <a:ext cx="2817869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" y="3581400"/>
            <a:ext cx="2817869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399"/>
            <a:ext cx="2817869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69" y="228600"/>
            <a:ext cx="2817869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2817869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86" y="3847255"/>
            <a:ext cx="1323975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2865" y="3046857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Select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64143" y="3012948"/>
            <a:ext cx="191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Smooth Boundary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47990" y="3200924"/>
            <a:ext cx="2146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Extrude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Direction: Normal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2461" y="5138737"/>
            <a:ext cx="1056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Remesh</a:t>
            </a:r>
            <a:r>
              <a:rPr lang="en-US" b="1" dirty="0" smtClean="0"/>
              <a:t>, </a:t>
            </a:r>
            <a:br>
              <a:rPr lang="en-US" b="1" dirty="0" smtClean="0"/>
            </a:br>
            <a:r>
              <a:rPr lang="en-US" b="1" dirty="0" smtClean="0"/>
              <a:t>Smooth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647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23106"/>
            <a:ext cx="4191000" cy="339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thingiverse-production.s3.amazonaws.com/renders/22/7e/08/fe/f2/Filament_Guardian_display_mediu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9" b="8178"/>
          <a:stretch/>
        </p:blipFill>
        <p:spPr bwMode="auto">
          <a:xfrm>
            <a:off x="4697741" y="1908018"/>
            <a:ext cx="4293860" cy="365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45340" y="6581001"/>
            <a:ext cx="259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hlinkClick r:id="rId4"/>
              </a:rPr>
              <a:t>Fizgig’s</a:t>
            </a:r>
            <a:r>
              <a:rPr lang="en-US" sz="1200" dirty="0" smtClean="0">
                <a:hlinkClick r:id="rId4"/>
              </a:rPr>
              <a:t> Gargoyle</a:t>
            </a:r>
            <a:r>
              <a:rPr lang="en-US" sz="1200" dirty="0" smtClean="0"/>
              <a:t>, created by </a:t>
            </a:r>
            <a:r>
              <a:rPr lang="en-US" sz="1200" dirty="0" err="1" smtClean="0"/>
              <a:t>colinfizgig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Images - Pixels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7" y="2084387"/>
            <a:ext cx="309721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http://www.fallingpixel.com/products/29519/mains/0000-Mario_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3" r="23198"/>
          <a:stretch/>
        </p:blipFill>
        <p:spPr bwMode="auto">
          <a:xfrm>
            <a:off x="882601" y="2084387"/>
            <a:ext cx="2140793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h05.deviantart.net/fs71/PRE/i/2010/258/0/d/super_mario_8_bit_by_tundaner-d2ys2p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62136"/>
            <a:ext cx="1756285" cy="23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38" y="2514600"/>
            <a:ext cx="467866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Model - Triangles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7" b="2398"/>
          <a:stretch/>
        </p:blipFill>
        <p:spPr bwMode="auto">
          <a:xfrm>
            <a:off x="0" y="1452789"/>
            <a:ext cx="4724400" cy="422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365</Words>
  <Application>Microsoft Office PowerPoint</Application>
  <PresentationFormat>On-screen Show (4:3)</PresentationFormat>
  <Paragraphs>147</Paragraphs>
  <Slides>63</Slides>
  <Notes>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Hello!</vt:lpstr>
      <vt:lpstr>What is a “3D Model”?</vt:lpstr>
      <vt:lpstr>3D Models</vt:lpstr>
      <vt:lpstr>PowerPoint Presentation</vt:lpstr>
      <vt:lpstr>PowerPoint Presentation</vt:lpstr>
      <vt:lpstr>3D Printing</vt:lpstr>
      <vt:lpstr>2D Images - Pixels</vt:lpstr>
      <vt:lpstr>3D Model - Triangles</vt:lpstr>
      <vt:lpstr>meshmixer</vt:lpstr>
      <vt:lpstr>PowerPoint Presentation</vt:lpstr>
      <vt:lpstr>Loading a model in meshmixer</vt:lpstr>
      <vt:lpstr>PowerPoint Presentation</vt:lpstr>
      <vt:lpstr>Loading a model in meshmixer</vt:lpstr>
      <vt:lpstr>PowerPoint Presentation</vt:lpstr>
      <vt:lpstr>PowerPoint Presentation</vt:lpstr>
      <vt:lpstr>PowerPoint Presentation</vt:lpstr>
      <vt:lpstr>Rendering</vt:lpstr>
      <vt:lpstr>PowerPoint Presentation</vt:lpstr>
      <vt:lpstr>Camera Controls</vt:lpstr>
      <vt:lpstr>Pan / Translate</vt:lpstr>
      <vt:lpstr>Zoom / Dolly</vt:lpstr>
      <vt:lpstr>Tumble / Orbit / Turntable</vt:lpstr>
      <vt:lpstr>Camera Controls in meshmixer</vt:lpstr>
      <vt:lpstr>How do we make the triangles??</vt:lpstr>
      <vt:lpstr>Push-and-pull</vt:lpstr>
      <vt:lpstr>Smoothing / Fairing</vt:lpstr>
      <vt:lpstr>Booleans</vt:lpstr>
      <vt:lpstr>3D Sculpting</vt:lpstr>
      <vt:lpstr>Dropping Parts</vt:lpstr>
      <vt:lpstr>Drop Part Tool </vt:lpstr>
      <vt:lpstr>Drop Part Tool</vt:lpstr>
      <vt:lpstr>Limitations</vt:lpstr>
      <vt:lpstr>Smoothing</vt:lpstr>
      <vt:lpstr>Smoothing Brush Tool</vt:lpstr>
      <vt:lpstr>Selection Tool</vt:lpstr>
      <vt:lpstr>Extrusions</vt:lpstr>
      <vt:lpstr>PowerPoint Presentation</vt:lpstr>
      <vt:lpstr>Smoothing</vt:lpstr>
      <vt:lpstr>Creating a Collar</vt:lpstr>
      <vt:lpstr>PowerPoint Presentation</vt:lpstr>
      <vt:lpstr>Sculpting Brushes</vt:lpstr>
      <vt:lpstr>PowerPoint Presentation</vt:lpstr>
      <vt:lpstr>Exporting Models</vt:lpstr>
      <vt:lpstr>PowerPoint Presentation</vt:lpstr>
      <vt:lpstr>PowerPoint Presentation</vt:lpstr>
      <vt:lpstr>PowerPoint Presentation</vt:lpstr>
      <vt:lpstr>3D Printing</vt:lpstr>
      <vt:lpstr>PowerPoint Presentation</vt:lpstr>
      <vt:lpstr>PowerPoint Presentation</vt:lpstr>
      <vt:lpstr>PowerPoint Presentation</vt:lpstr>
      <vt:lpstr>Limits of 3D Printing</vt:lpstr>
      <vt:lpstr>Print Volume</vt:lpstr>
      <vt:lpstr>Overhangs</vt:lpstr>
      <vt:lpstr>Size / Thickness</vt:lpstr>
      <vt:lpstr>Ready,   Set,   MAKE!</vt:lpstr>
      <vt:lpstr>PowerPoint Presentation</vt:lpstr>
      <vt:lpstr>PowerPoint Presentation</vt:lpstr>
      <vt:lpstr>Other Free Tools</vt:lpstr>
      <vt:lpstr>Mesh File Formats</vt:lpstr>
      <vt:lpstr>Colors</vt:lpstr>
      <vt:lpstr>PowerPoint Presentation</vt:lpstr>
      <vt:lpstr>Creating a Collar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Schmidt</dc:creator>
  <cp:lastModifiedBy>rms</cp:lastModifiedBy>
  <cp:revision>84</cp:revision>
  <dcterms:created xsi:type="dcterms:W3CDTF">2006-08-16T00:00:00Z</dcterms:created>
  <dcterms:modified xsi:type="dcterms:W3CDTF">2012-07-13T03:48:38Z</dcterms:modified>
</cp:coreProperties>
</file>